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3" r:id="rId13"/>
    <p:sldId id="285" r:id="rId14"/>
    <p:sldId id="284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x="9144000" cy="5143500" type="screen16x9"/>
  <p:notesSz cx="6858000" cy="9144000"/>
  <p:embeddedFontLst>
    <p:embeddedFont>
      <p:font typeface="Average" panose="020B0604020202020204" charset="0"/>
      <p:regular r:id="rId33"/>
    </p:embeddedFont>
    <p:embeddedFont>
      <p:font typeface="Lato" panose="020F0502020204030203" pitchFamily="34" charset="0"/>
      <p:regular r:id="rId34"/>
      <p:bold r:id="rId35"/>
      <p:italic r:id="rId36"/>
      <p:boldItalic r:id="rId37"/>
    </p:embeddedFont>
    <p:embeddedFont>
      <p:font typeface="Montserrat" panose="000005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74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27135d813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27135d813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b="1">
                <a:solidFill>
                  <a:schemeClr val="dk1"/>
                </a:solidFill>
              </a:rPr>
              <a:t>Structure of an FPGA</a:t>
            </a:r>
            <a:endParaRPr sz="1500" b="1">
              <a:solidFill>
                <a:schemeClr val="dk1"/>
              </a:solidFill>
            </a:endParaRPr>
          </a:p>
          <a:p>
            <a:pPr marL="647700" marR="190500" lvl="0" indent="-32385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Configurable Logic Block (CLB) A CLB is the fundamental piece of an </a:t>
            </a:r>
            <a:r>
              <a:rPr lang="en-GB" sz="1500" b="1">
                <a:solidFill>
                  <a:schemeClr val="dk1"/>
                </a:solidFill>
              </a:rPr>
              <a:t>FPGA</a:t>
            </a:r>
            <a:r>
              <a:rPr lang="en-GB" sz="1500">
                <a:solidFill>
                  <a:schemeClr val="dk1"/>
                </a:solidFill>
              </a:rPr>
              <a:t> and is what gives it its ability to take on different hardware configurations. ...</a:t>
            </a:r>
            <a:endParaRPr sz="1500">
              <a:solidFill>
                <a:schemeClr val="dk1"/>
              </a:solidFill>
            </a:endParaRPr>
          </a:p>
          <a:p>
            <a:pPr marL="647700" marR="1905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Digital Signal Processing (DSP) Slice. ...</a:t>
            </a:r>
            <a:endParaRPr sz="1500">
              <a:solidFill>
                <a:schemeClr val="dk1"/>
              </a:solidFill>
            </a:endParaRPr>
          </a:p>
          <a:p>
            <a:pPr marL="647700" marR="1905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Transceivers. ...</a:t>
            </a:r>
            <a:endParaRPr sz="1500">
              <a:solidFill>
                <a:schemeClr val="dk1"/>
              </a:solidFill>
            </a:endParaRPr>
          </a:p>
          <a:p>
            <a:pPr marL="647700" marR="1905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Block Random Access Memory (BRAM) ...</a:t>
            </a:r>
            <a:endParaRPr sz="1500">
              <a:solidFill>
                <a:schemeClr val="dk1"/>
              </a:solidFill>
            </a:endParaRPr>
          </a:p>
          <a:p>
            <a:pPr marL="647700" marR="1905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Input/Output (IO) Blocks.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de9923bb3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de9923bb3c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dee35ee9d0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dee35ee9d0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dfa3217f7d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dfa3217f7d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de9923bb3c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de9923bb3c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f39fadd59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f39fadd59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27135d8136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27135d8136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27135d8136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27135d8136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28ceb8df80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28ceb8df80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27135d813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27135d813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1bb8fbe9d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1bb8fbe9d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28ceb8df8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28ceb8df8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27135d813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27135d8136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df76f809d9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df76f809d9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198112c7a7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198112c7a7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1bb07c89c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1bb07c89c5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28ceb8df8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28ceb8df8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198112c7a7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198112c7a7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f39fadd597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f39fadd597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27135d8136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27135d8136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df76f809d9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df76f809d9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df76f809d9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df76f809d9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introduce and normalize the use of FPGAs in the Neplease society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de9923bb3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de9923bb3c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df76f809d9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df76f809d9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dee35ee9d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dee35ee9d0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b="1">
                <a:solidFill>
                  <a:schemeClr val="dk1"/>
                </a:solidFill>
              </a:rPr>
              <a:t>Structure of an FPGA</a:t>
            </a:r>
            <a:endParaRPr sz="1500" b="1">
              <a:solidFill>
                <a:schemeClr val="dk1"/>
              </a:solidFill>
            </a:endParaRPr>
          </a:p>
          <a:p>
            <a:pPr marL="647700" marR="190500" lvl="0" indent="-32385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Configurable Logic Block (CLB) A CLB is the fundamental piece of an </a:t>
            </a:r>
            <a:r>
              <a:rPr lang="en-GB" sz="1500" b="1">
                <a:solidFill>
                  <a:schemeClr val="dk1"/>
                </a:solidFill>
              </a:rPr>
              <a:t>FPGA</a:t>
            </a:r>
            <a:r>
              <a:rPr lang="en-GB" sz="1500">
                <a:solidFill>
                  <a:schemeClr val="dk1"/>
                </a:solidFill>
              </a:rPr>
              <a:t> and is what gives it its ability to take on different hardware configurations. ...</a:t>
            </a:r>
            <a:endParaRPr sz="1500">
              <a:solidFill>
                <a:schemeClr val="dk1"/>
              </a:solidFill>
            </a:endParaRPr>
          </a:p>
          <a:p>
            <a:pPr marL="647700" marR="1905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Digital Signal Processing (DSP) Slice. ...</a:t>
            </a:r>
            <a:endParaRPr sz="1500">
              <a:solidFill>
                <a:schemeClr val="dk1"/>
              </a:solidFill>
            </a:endParaRPr>
          </a:p>
          <a:p>
            <a:pPr marL="647700" marR="1905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Transceivers. ...</a:t>
            </a:r>
            <a:endParaRPr sz="1500">
              <a:solidFill>
                <a:schemeClr val="dk1"/>
              </a:solidFill>
            </a:endParaRPr>
          </a:p>
          <a:p>
            <a:pPr marL="647700" marR="1905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Block Random Access Memory (BRAM) ...</a:t>
            </a:r>
            <a:endParaRPr sz="1500">
              <a:solidFill>
                <a:schemeClr val="dk1"/>
              </a:solidFill>
            </a:endParaRPr>
          </a:p>
          <a:p>
            <a:pPr marL="647700" marR="1905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Input/Output (IO) Blocks.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df76f809d9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df76f809d9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2989750" y="583575"/>
            <a:ext cx="5017500" cy="25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8-Bit ALU Implementation Using FPGA </a:t>
            </a:r>
            <a:endParaRPr/>
          </a:p>
        </p:txBody>
      </p:sp>
      <p:sp>
        <p:nvSpPr>
          <p:cNvPr id="229" name="Google Shape;229;p17"/>
          <p:cNvSpPr txBox="1"/>
          <p:nvPr/>
        </p:nvSpPr>
        <p:spPr>
          <a:xfrm>
            <a:off x="6369301" y="337235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Team Members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0" name="Google Shape;230;p17"/>
          <p:cNvSpPr txBox="1"/>
          <p:nvPr/>
        </p:nvSpPr>
        <p:spPr>
          <a:xfrm>
            <a:off x="6415151" y="3697850"/>
            <a:ext cx="3018300" cy="1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Bishant Adhikari (BEI 75007)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Lucky Prajjwal Shrestha (BEI 75010)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Neetika Aryal (BEI 75013)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  <p:pic>
        <p:nvPicPr>
          <p:cNvPr id="232" name="Google Shape;23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1763" y="3372350"/>
            <a:ext cx="1133475" cy="113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Architecture of Spartan-3E FPGA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6"/>
          <p:cNvSpPr txBox="1"/>
          <p:nvPr/>
        </p:nvSpPr>
        <p:spPr>
          <a:xfrm>
            <a:off x="1297500" y="15150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330" name="Google Shape;330;p26"/>
          <p:cNvSpPr txBox="1">
            <a:spLocks noGrp="1"/>
          </p:cNvSpPr>
          <p:nvPr>
            <p:ph type="body" idx="1"/>
          </p:nvPr>
        </p:nvSpPr>
        <p:spPr>
          <a:xfrm>
            <a:off x="1964625" y="1621075"/>
            <a:ext cx="30735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We used Spartan 3E-500 FG320 FPGA on Nexys-2 board from Digilent.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331" name="Google Shape;331;p26"/>
          <p:cNvSpPr txBox="1"/>
          <p:nvPr/>
        </p:nvSpPr>
        <p:spPr>
          <a:xfrm>
            <a:off x="1297500" y="24298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332" name="Google Shape;332;p26"/>
          <p:cNvSpPr txBox="1">
            <a:spLocks noGrp="1"/>
          </p:cNvSpPr>
          <p:nvPr>
            <p:ph type="body" idx="1"/>
          </p:nvPr>
        </p:nvSpPr>
        <p:spPr>
          <a:xfrm>
            <a:off x="1964625" y="2482913"/>
            <a:ext cx="30735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Each CLB contains 4 slices, each of which contains two 16*1 RAM LUTs and two D flip-flops.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p26"/>
          <p:cNvSpPr txBox="1"/>
          <p:nvPr/>
        </p:nvSpPr>
        <p:spPr>
          <a:xfrm>
            <a:off x="1297500" y="33447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34" name="Google Shape;334;p26"/>
          <p:cNvSpPr txBox="1">
            <a:spLocks noGrp="1"/>
          </p:cNvSpPr>
          <p:nvPr>
            <p:ph type="body" idx="1"/>
          </p:nvPr>
        </p:nvSpPr>
        <p:spPr>
          <a:xfrm>
            <a:off x="1964625" y="3401225"/>
            <a:ext cx="30735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Each LUT can implement any combinational logic functions of 4 variables.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" name="Google Shape;335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pic>
        <p:nvPicPr>
          <p:cNvPr id="336" name="Google Shape;33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4565" y="1054725"/>
            <a:ext cx="3649234" cy="360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7"/>
          <p:cNvSpPr txBox="1">
            <a:spLocks noGrp="1"/>
          </p:cNvSpPr>
          <p:nvPr>
            <p:ph type="ctrTitle" idx="4294967295"/>
          </p:nvPr>
        </p:nvSpPr>
        <p:spPr>
          <a:xfrm>
            <a:off x="2853100" y="1644350"/>
            <a:ext cx="5017500" cy="15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Methodology</a:t>
            </a:r>
            <a:endParaRPr sz="3200"/>
          </a:p>
        </p:txBody>
      </p:sp>
      <p:sp>
        <p:nvSpPr>
          <p:cNvPr id="342" name="Google Shape;342;p27"/>
          <p:cNvSpPr txBox="1">
            <a:spLocks noGrp="1"/>
          </p:cNvSpPr>
          <p:nvPr>
            <p:ph type="subTitle" idx="4294967295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343" name="Google Shape;343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Flowchart</a:t>
            </a:r>
            <a:endParaRPr/>
          </a:p>
        </p:txBody>
      </p:sp>
      <p:sp>
        <p:nvSpPr>
          <p:cNvPr id="519" name="Google Shape;519;p44"/>
          <p:cNvSpPr txBox="1"/>
          <p:nvPr/>
        </p:nvSpPr>
        <p:spPr>
          <a:xfrm>
            <a:off x="1473325" y="1618025"/>
            <a:ext cx="3407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is the basic project flowchart of our project.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0" name="Google Shape;520;p44"/>
          <p:cNvSpPr/>
          <p:nvPr/>
        </p:nvSpPr>
        <p:spPr>
          <a:xfrm>
            <a:off x="5670725" y="589299"/>
            <a:ext cx="2218752" cy="522990"/>
          </a:xfrm>
          <a:prstGeom prst="flowChartTerminator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a project</a:t>
            </a:r>
            <a:endParaRPr/>
          </a:p>
        </p:txBody>
      </p:sp>
      <p:sp>
        <p:nvSpPr>
          <p:cNvPr id="521" name="Google Shape;521;p44"/>
          <p:cNvSpPr/>
          <p:nvPr/>
        </p:nvSpPr>
        <p:spPr>
          <a:xfrm>
            <a:off x="5750575" y="3964950"/>
            <a:ext cx="2081160" cy="577638"/>
          </a:xfrm>
          <a:prstGeom prst="flowChartTerminator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Debug results</a:t>
            </a:r>
            <a:endParaRPr/>
          </a:p>
        </p:txBody>
      </p:sp>
      <p:cxnSp>
        <p:nvCxnSpPr>
          <p:cNvPr id="522" name="Google Shape;522;p44"/>
          <p:cNvCxnSpPr/>
          <p:nvPr/>
        </p:nvCxnSpPr>
        <p:spPr>
          <a:xfrm flipH="1">
            <a:off x="6779050" y="1112300"/>
            <a:ext cx="2100" cy="200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3" name="Google Shape;523;p44"/>
          <p:cNvCxnSpPr>
            <a:stCxn id="524" idx="2"/>
            <a:endCxn id="525" idx="0"/>
          </p:cNvCxnSpPr>
          <p:nvPr/>
        </p:nvCxnSpPr>
        <p:spPr>
          <a:xfrm>
            <a:off x="6793825" y="1907000"/>
            <a:ext cx="0" cy="293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6" name="Google Shape;526;p44"/>
          <p:cNvCxnSpPr/>
          <p:nvPr/>
        </p:nvCxnSpPr>
        <p:spPr>
          <a:xfrm flipH="1">
            <a:off x="6791575" y="2761875"/>
            <a:ext cx="4500" cy="327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7" name="Google Shape;527;p44"/>
          <p:cNvCxnSpPr/>
          <p:nvPr/>
        </p:nvCxnSpPr>
        <p:spPr>
          <a:xfrm>
            <a:off x="6821225" y="3655475"/>
            <a:ext cx="9300" cy="324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8" name="Google Shape;528;p44"/>
          <p:cNvSpPr/>
          <p:nvPr/>
        </p:nvSpPr>
        <p:spPr>
          <a:xfrm>
            <a:off x="5684450" y="1308150"/>
            <a:ext cx="2218752" cy="577638"/>
          </a:xfrm>
          <a:prstGeom prst="flowChartTerminator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 files to the project</a:t>
            </a:r>
            <a:endParaRPr/>
          </a:p>
        </p:txBody>
      </p:sp>
      <p:sp>
        <p:nvSpPr>
          <p:cNvPr id="529" name="Google Shape;529;p44"/>
          <p:cNvSpPr/>
          <p:nvPr/>
        </p:nvSpPr>
        <p:spPr>
          <a:xfrm>
            <a:off x="5748550" y="2195575"/>
            <a:ext cx="2154654" cy="572184"/>
          </a:xfrm>
          <a:prstGeom prst="flowChartTerminator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Compile design files</a:t>
            </a:r>
            <a:endParaRPr/>
          </a:p>
        </p:txBody>
      </p:sp>
      <p:sp>
        <p:nvSpPr>
          <p:cNvPr id="530" name="Google Shape;530;p44"/>
          <p:cNvSpPr/>
          <p:nvPr/>
        </p:nvSpPr>
        <p:spPr>
          <a:xfrm>
            <a:off x="5785425" y="3077525"/>
            <a:ext cx="2081160" cy="577638"/>
          </a:xfrm>
          <a:prstGeom prst="flowChartTerminator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Run simulation</a:t>
            </a:r>
            <a:endParaRPr/>
          </a:p>
        </p:txBody>
      </p:sp>
      <p:sp>
        <p:nvSpPr>
          <p:cNvPr id="531" name="Google Shape;531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6"/>
          <p:cNvSpPr txBox="1">
            <a:spLocks noGrp="1"/>
          </p:cNvSpPr>
          <p:nvPr>
            <p:ph type="title"/>
          </p:nvPr>
        </p:nvSpPr>
        <p:spPr>
          <a:xfrm>
            <a:off x="247000" y="2148575"/>
            <a:ext cx="35055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System Flowchart</a:t>
            </a:r>
            <a:endParaRPr/>
          </a:p>
        </p:txBody>
      </p:sp>
      <p:sp>
        <p:nvSpPr>
          <p:cNvPr id="544" name="Google Shape;544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  <p:sp>
        <p:nvSpPr>
          <p:cNvPr id="545" name="Google Shape;545;p46"/>
          <p:cNvSpPr txBox="1"/>
          <p:nvPr/>
        </p:nvSpPr>
        <p:spPr>
          <a:xfrm>
            <a:off x="1473325" y="1618025"/>
            <a:ext cx="3407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6" name="Google Shape;54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7950" y="90075"/>
            <a:ext cx="5344275" cy="482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  <p:sp>
        <p:nvSpPr>
          <p:cNvPr id="537" name="Google Shape;537;p45"/>
          <p:cNvSpPr txBox="1"/>
          <p:nvPr/>
        </p:nvSpPr>
        <p:spPr>
          <a:xfrm>
            <a:off x="2419050" y="4659925"/>
            <a:ext cx="430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System Block Diagram</a:t>
            </a:r>
            <a:endParaRPr u="sng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38" name="Google Shape;53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450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8"/>
          <p:cNvSpPr txBox="1">
            <a:spLocks noGrp="1"/>
          </p:cNvSpPr>
          <p:nvPr>
            <p:ph type="title"/>
          </p:nvPr>
        </p:nvSpPr>
        <p:spPr>
          <a:xfrm>
            <a:off x="1133100" y="3469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ALU block diagram</a:t>
            </a:r>
            <a:endParaRPr sz="2800"/>
          </a:p>
        </p:txBody>
      </p:sp>
      <p:sp>
        <p:nvSpPr>
          <p:cNvPr id="349" name="Google Shape;34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  <p:pic>
        <p:nvPicPr>
          <p:cNvPr id="350" name="Google Shape;350;p28"/>
          <p:cNvPicPr preferRelativeResize="0"/>
          <p:nvPr/>
        </p:nvPicPr>
        <p:blipFill rotWithShape="1">
          <a:blip r:embed="rId3">
            <a:alphaModFix/>
          </a:blip>
          <a:srcRect l="-4288" t="-167040" r="14376" b="167040"/>
          <a:stretch/>
        </p:blipFill>
        <p:spPr>
          <a:xfrm>
            <a:off x="372125" y="2219775"/>
            <a:ext cx="6705600" cy="21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3100" y="1329775"/>
            <a:ext cx="7329450" cy="365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9"/>
          <p:cNvSpPr txBox="1">
            <a:spLocks noGrp="1"/>
          </p:cNvSpPr>
          <p:nvPr>
            <p:ph type="title"/>
          </p:nvPr>
        </p:nvSpPr>
        <p:spPr>
          <a:xfrm>
            <a:off x="738175" y="19924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ALU</a:t>
            </a:r>
            <a:endParaRPr/>
          </a:p>
        </p:txBody>
      </p:sp>
      <p:sp>
        <p:nvSpPr>
          <p:cNvPr id="357" name="Google Shape;35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  <p:pic>
        <p:nvPicPr>
          <p:cNvPr id="358" name="Google Shape;358;p29"/>
          <p:cNvPicPr preferRelativeResize="0"/>
          <p:nvPr/>
        </p:nvPicPr>
        <p:blipFill rotWithShape="1">
          <a:blip r:embed="rId3">
            <a:alphaModFix/>
          </a:blip>
          <a:srcRect l="-4288" t="-167040" r="14376" b="167040"/>
          <a:stretch/>
        </p:blipFill>
        <p:spPr>
          <a:xfrm>
            <a:off x="372125" y="2219775"/>
            <a:ext cx="6705600" cy="21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6850" y="77425"/>
            <a:ext cx="6705600" cy="5066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0"/>
          <p:cNvSpPr txBox="1">
            <a:spLocks noGrp="1"/>
          </p:cNvSpPr>
          <p:nvPr>
            <p:ph type="title"/>
          </p:nvPr>
        </p:nvSpPr>
        <p:spPr>
          <a:xfrm>
            <a:off x="738175" y="19924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ALU</a:t>
            </a:r>
            <a:endParaRPr/>
          </a:p>
        </p:txBody>
      </p:sp>
      <p:sp>
        <p:nvSpPr>
          <p:cNvPr id="365" name="Google Shape;365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  <p:pic>
        <p:nvPicPr>
          <p:cNvPr id="366" name="Google Shape;366;p30"/>
          <p:cNvPicPr preferRelativeResize="0"/>
          <p:nvPr/>
        </p:nvPicPr>
        <p:blipFill rotWithShape="1">
          <a:blip r:embed="rId3">
            <a:alphaModFix/>
          </a:blip>
          <a:srcRect l="-4288" t="-167040" r="14376" b="167040"/>
          <a:stretch/>
        </p:blipFill>
        <p:spPr>
          <a:xfrm>
            <a:off x="372125" y="2219775"/>
            <a:ext cx="6705600" cy="21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9184" y="0"/>
            <a:ext cx="6537991" cy="505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  <p:sp>
        <p:nvSpPr>
          <p:cNvPr id="373" name="Google Shape;373;p31"/>
          <p:cNvSpPr txBox="1">
            <a:spLocks noGrp="1"/>
          </p:cNvSpPr>
          <p:nvPr>
            <p:ph type="title" idx="4294967295"/>
          </p:nvPr>
        </p:nvSpPr>
        <p:spPr>
          <a:xfrm>
            <a:off x="429700" y="2675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2x2 VEDIC MULTIPLIER</a:t>
            </a:r>
            <a:endParaRPr/>
          </a:p>
        </p:txBody>
      </p:sp>
      <p:pic>
        <p:nvPicPr>
          <p:cNvPr id="374" name="Google Shape;37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04" y="947525"/>
            <a:ext cx="3755695" cy="251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1"/>
          <p:cNvPicPr preferRelativeResize="0"/>
          <p:nvPr/>
        </p:nvPicPr>
        <p:blipFill rotWithShape="1">
          <a:blip r:embed="rId4">
            <a:alphaModFix/>
          </a:blip>
          <a:srcRect b="12755"/>
          <a:stretch/>
        </p:blipFill>
        <p:spPr>
          <a:xfrm>
            <a:off x="4185400" y="947525"/>
            <a:ext cx="4432850" cy="251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1"/>
          <p:cNvSpPr txBox="1"/>
          <p:nvPr/>
        </p:nvSpPr>
        <p:spPr>
          <a:xfrm>
            <a:off x="348900" y="3677825"/>
            <a:ext cx="3008100" cy="13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30303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s0 = a0b0………………….. (1)</a:t>
            </a:r>
            <a:r>
              <a:rPr lang="en-GB" sz="1200">
                <a:solidFill>
                  <a:srgbClr val="30303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>
              <a:solidFill>
                <a:srgbClr val="30303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30303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c1s1 = a1b0 + a0b1………... (2)</a:t>
            </a:r>
            <a:endParaRPr sz="1600">
              <a:solidFill>
                <a:srgbClr val="30303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30303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c2s2 = c1 + a1b1………….... (3)</a:t>
            </a:r>
            <a:r>
              <a:rPr lang="en-GB" sz="1200">
                <a:solidFill>
                  <a:srgbClr val="30303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>
              <a:solidFill>
                <a:srgbClr val="30303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2"/>
          <p:cNvSpPr txBox="1">
            <a:spLocks noGrp="1"/>
          </p:cNvSpPr>
          <p:nvPr>
            <p:ph type="title"/>
          </p:nvPr>
        </p:nvSpPr>
        <p:spPr>
          <a:xfrm>
            <a:off x="205475" y="17496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4X4 MATRIX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MULTIPLICATION</a:t>
            </a:r>
            <a:endParaRPr/>
          </a:p>
        </p:txBody>
      </p:sp>
      <p:sp>
        <p:nvSpPr>
          <p:cNvPr id="382" name="Google Shape;382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  <p:pic>
        <p:nvPicPr>
          <p:cNvPr id="383" name="Google Shape;383;p32"/>
          <p:cNvPicPr preferRelativeResize="0"/>
          <p:nvPr/>
        </p:nvPicPr>
        <p:blipFill rotWithShape="1">
          <a:blip r:embed="rId3">
            <a:alphaModFix/>
          </a:blip>
          <a:srcRect l="-4288" t="-167040" r="14376" b="167040"/>
          <a:stretch/>
        </p:blipFill>
        <p:spPr>
          <a:xfrm>
            <a:off x="372125" y="2219775"/>
            <a:ext cx="6705600" cy="21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3950" y="346462"/>
            <a:ext cx="5300651" cy="454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8"/>
          <p:cNvSpPr txBox="1">
            <a:spLocks noGrp="1"/>
          </p:cNvSpPr>
          <p:nvPr>
            <p:ph type="title"/>
          </p:nvPr>
        </p:nvSpPr>
        <p:spPr>
          <a:xfrm>
            <a:off x="1207625" y="792875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19103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Problem Statement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1" y="15848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4301" y="22151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Objectives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1294301" y="25406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Applications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1294301" y="28661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Hardware Components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1294298" y="31916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4" name="Google Shape;24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sp>
        <p:nvSpPr>
          <p:cNvPr id="245" name="Google Shape;245;p18"/>
          <p:cNvSpPr txBox="1"/>
          <p:nvPr/>
        </p:nvSpPr>
        <p:spPr>
          <a:xfrm>
            <a:off x="1294301" y="31916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Simulation Works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MATRIX MULTIPLICATION</a:t>
            </a:r>
            <a:endParaRPr/>
          </a:p>
        </p:txBody>
      </p:sp>
      <p:sp>
        <p:nvSpPr>
          <p:cNvPr id="390" name="Google Shape;390;p33"/>
          <p:cNvSpPr txBox="1"/>
          <p:nvPr/>
        </p:nvSpPr>
        <p:spPr>
          <a:xfrm>
            <a:off x="1297500" y="14388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391" name="Google Shape;391;p33"/>
          <p:cNvSpPr txBox="1">
            <a:spLocks noGrp="1"/>
          </p:cNvSpPr>
          <p:nvPr>
            <p:ph type="body" idx="1"/>
          </p:nvPr>
        </p:nvSpPr>
        <p:spPr>
          <a:xfrm>
            <a:off x="1964625" y="1544875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Matrix multiplication is very important in fields like Computer Graphics and Machine Learning.</a:t>
            </a:r>
            <a: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2" name="Google Shape;392;p33"/>
          <p:cNvSpPr txBox="1"/>
          <p:nvPr/>
        </p:nvSpPr>
        <p:spPr>
          <a:xfrm>
            <a:off x="1297500" y="23536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393" name="Google Shape;393;p33"/>
          <p:cNvSpPr txBox="1">
            <a:spLocks noGrp="1"/>
          </p:cNvSpPr>
          <p:nvPr>
            <p:ph type="body" idx="1"/>
          </p:nvPr>
        </p:nvSpPr>
        <p:spPr>
          <a:xfrm>
            <a:off x="1964625" y="2452850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 Multiplication algorithm is used to make a matrix multiplier </a:t>
            </a:r>
            <a:endParaRPr sz="1400"/>
          </a:p>
        </p:txBody>
      </p:sp>
      <p:sp>
        <p:nvSpPr>
          <p:cNvPr id="394" name="Google Shape;394;p33"/>
          <p:cNvSpPr txBox="1"/>
          <p:nvPr/>
        </p:nvSpPr>
        <p:spPr>
          <a:xfrm>
            <a:off x="1297500" y="32685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95" name="Google Shape;395;p33"/>
          <p:cNvSpPr txBox="1">
            <a:spLocks noGrp="1"/>
          </p:cNvSpPr>
          <p:nvPr>
            <p:ph type="body" idx="1"/>
          </p:nvPr>
        </p:nvSpPr>
        <p:spPr>
          <a:xfrm>
            <a:off x="1964625" y="336981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We have used a Python script to synthesize the VHDL code for general Matrix Multiplication of any shape</a:t>
            </a:r>
            <a:endParaRPr/>
          </a:p>
        </p:txBody>
      </p:sp>
      <p:sp>
        <p:nvSpPr>
          <p:cNvPr id="396" name="Google Shape;396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  <p:pic>
        <p:nvPicPr>
          <p:cNvPr id="402" name="Google Shape;4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99075" cy="278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9073" y="47498"/>
            <a:ext cx="4544927" cy="2786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789476"/>
            <a:ext cx="9144001" cy="235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5"/>
          <p:cNvSpPr txBox="1">
            <a:spLocks noGrp="1"/>
          </p:cNvSpPr>
          <p:nvPr>
            <p:ph type="title"/>
          </p:nvPr>
        </p:nvSpPr>
        <p:spPr>
          <a:xfrm>
            <a:off x="677000" y="1742000"/>
            <a:ext cx="4617000" cy="9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MATRIX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MULTIPLICATION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-Dot Product</a:t>
            </a:r>
            <a:endParaRPr/>
          </a:p>
        </p:txBody>
      </p:sp>
      <p:sp>
        <p:nvSpPr>
          <p:cNvPr id="410" name="Google Shape;410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  <p:pic>
        <p:nvPicPr>
          <p:cNvPr id="411" name="Google Shape;4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3925" y="996725"/>
            <a:ext cx="5038125" cy="25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6"/>
          <p:cNvSpPr txBox="1">
            <a:spLocks noGrp="1"/>
          </p:cNvSpPr>
          <p:nvPr>
            <p:ph type="ctrTitle" idx="4294967295"/>
          </p:nvPr>
        </p:nvSpPr>
        <p:spPr>
          <a:xfrm>
            <a:off x="2853100" y="1644350"/>
            <a:ext cx="5017500" cy="15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Simulation Works</a:t>
            </a:r>
            <a:endParaRPr sz="3200"/>
          </a:p>
        </p:txBody>
      </p:sp>
      <p:sp>
        <p:nvSpPr>
          <p:cNvPr id="417" name="Google Shape;417;p36"/>
          <p:cNvSpPr txBox="1">
            <a:spLocks noGrp="1"/>
          </p:cNvSpPr>
          <p:nvPr>
            <p:ph type="subTitle" idx="4294967295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418" name="Google Shape;418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7"/>
          <p:cNvSpPr txBox="1">
            <a:spLocks noGrp="1"/>
          </p:cNvSpPr>
          <p:nvPr>
            <p:ph type="title"/>
          </p:nvPr>
        </p:nvSpPr>
        <p:spPr>
          <a:xfrm>
            <a:off x="1147700" y="134075"/>
            <a:ext cx="70389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8-bit MULTIPLICATION</a:t>
            </a:r>
            <a:endParaRPr/>
          </a:p>
        </p:txBody>
      </p:sp>
      <p:sp>
        <p:nvSpPr>
          <p:cNvPr id="424" name="Google Shape;424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  <p:pic>
        <p:nvPicPr>
          <p:cNvPr id="425" name="Google Shape;4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300" y="649175"/>
            <a:ext cx="4763700" cy="449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8"/>
          <p:cNvSpPr txBox="1">
            <a:spLocks noGrp="1"/>
          </p:cNvSpPr>
          <p:nvPr>
            <p:ph type="title"/>
          </p:nvPr>
        </p:nvSpPr>
        <p:spPr>
          <a:xfrm>
            <a:off x="677000" y="1742000"/>
            <a:ext cx="4617000" cy="9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MATRIX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MULTIPLICATION</a:t>
            </a:r>
            <a:endParaRPr/>
          </a:p>
        </p:txBody>
      </p:sp>
      <p:sp>
        <p:nvSpPr>
          <p:cNvPr id="431" name="Google Shape;431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  <p:pic>
        <p:nvPicPr>
          <p:cNvPr id="432" name="Google Shape;43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3950" y="0"/>
            <a:ext cx="31427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9"/>
          <p:cNvSpPr txBox="1">
            <a:spLocks noGrp="1"/>
          </p:cNvSpPr>
          <p:nvPr>
            <p:ph type="title"/>
          </p:nvPr>
        </p:nvSpPr>
        <p:spPr>
          <a:xfrm>
            <a:off x="677000" y="1742000"/>
            <a:ext cx="4617000" cy="9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MATRIX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MULTIPLICATION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-Dot Product</a:t>
            </a:r>
            <a:endParaRPr/>
          </a:p>
        </p:txBody>
      </p:sp>
      <p:sp>
        <p:nvSpPr>
          <p:cNvPr id="438" name="Google Shape;438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  <p:pic>
        <p:nvPicPr>
          <p:cNvPr id="439" name="Google Shape;4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3925" y="996725"/>
            <a:ext cx="5038125" cy="25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0"/>
          <p:cNvSpPr txBox="1">
            <a:spLocks noGrp="1"/>
          </p:cNvSpPr>
          <p:nvPr>
            <p:ph type="title"/>
          </p:nvPr>
        </p:nvSpPr>
        <p:spPr>
          <a:xfrm>
            <a:off x="1147700" y="576025"/>
            <a:ext cx="70389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8-bit MULTIPLICATION</a:t>
            </a:r>
            <a:endParaRPr/>
          </a:p>
        </p:txBody>
      </p:sp>
      <p:sp>
        <p:nvSpPr>
          <p:cNvPr id="445" name="Google Shape;445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  <p:pic>
        <p:nvPicPr>
          <p:cNvPr id="446" name="Google Shape;44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650" y="1643850"/>
            <a:ext cx="8117000" cy="213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      ALU timing diagram</a:t>
            </a:r>
            <a:endParaRPr/>
          </a:p>
        </p:txBody>
      </p:sp>
      <p:sp>
        <p:nvSpPr>
          <p:cNvPr id="452" name="Google Shape;452;p4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53" name="Google Shape;453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  <p:pic>
        <p:nvPicPr>
          <p:cNvPr id="454" name="Google Shape;454;p41"/>
          <p:cNvPicPr preferRelativeResize="0"/>
          <p:nvPr/>
        </p:nvPicPr>
        <p:blipFill rotWithShape="1">
          <a:blip r:embed="rId3">
            <a:alphaModFix/>
          </a:blip>
          <a:srcRect b="48773"/>
          <a:stretch/>
        </p:blipFill>
        <p:spPr>
          <a:xfrm>
            <a:off x="487463" y="1567550"/>
            <a:ext cx="8169075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2"/>
          <p:cNvSpPr txBox="1">
            <a:spLocks noGrp="1"/>
          </p:cNvSpPr>
          <p:nvPr>
            <p:ph type="title"/>
          </p:nvPr>
        </p:nvSpPr>
        <p:spPr>
          <a:xfrm>
            <a:off x="1147700" y="576025"/>
            <a:ext cx="70389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MATRIX MULTIPLICATION</a:t>
            </a:r>
            <a:endParaRPr/>
          </a:p>
        </p:txBody>
      </p:sp>
      <p:sp>
        <p:nvSpPr>
          <p:cNvPr id="460" name="Google Shape;460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  <p:pic>
        <p:nvPicPr>
          <p:cNvPr id="461" name="Google Shape;4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550" y="1777175"/>
            <a:ext cx="8143100" cy="180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251" name="Google Shape;251;p19"/>
          <p:cNvSpPr txBox="1"/>
          <p:nvPr/>
        </p:nvSpPr>
        <p:spPr>
          <a:xfrm>
            <a:off x="1299788" y="1207350"/>
            <a:ext cx="7329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52" name="Google Shape;252;p19"/>
          <p:cNvSpPr txBox="1">
            <a:spLocks noGrp="1"/>
          </p:cNvSpPr>
          <p:nvPr>
            <p:ph type="body" idx="1"/>
          </p:nvPr>
        </p:nvSpPr>
        <p:spPr>
          <a:xfrm>
            <a:off x="1966913" y="1303895"/>
            <a:ext cx="5877300" cy="7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The  project describes the realization of an 8-bit FPGA based simple processor (ALU).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3" name="Google Shape;253;p19"/>
          <p:cNvSpPr txBox="1"/>
          <p:nvPr/>
        </p:nvSpPr>
        <p:spPr>
          <a:xfrm>
            <a:off x="1299788" y="2040338"/>
            <a:ext cx="7329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54" name="Google Shape;254;p19"/>
          <p:cNvSpPr txBox="1">
            <a:spLocks noGrp="1"/>
          </p:cNvSpPr>
          <p:nvPr>
            <p:ph type="body" idx="1"/>
          </p:nvPr>
        </p:nvSpPr>
        <p:spPr>
          <a:xfrm>
            <a:off x="1966913" y="2130635"/>
            <a:ext cx="58773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The implementation of most basic digital circuit,  ALU, using a single FPGA development board .</a:t>
            </a:r>
            <a:endParaRPr/>
          </a:p>
        </p:txBody>
      </p:sp>
      <p:sp>
        <p:nvSpPr>
          <p:cNvPr id="255" name="Google Shape;255;p19"/>
          <p:cNvSpPr txBox="1"/>
          <p:nvPr/>
        </p:nvSpPr>
        <p:spPr>
          <a:xfrm>
            <a:off x="1299788" y="2873349"/>
            <a:ext cx="7329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6" name="Google Shape;256;p19"/>
          <p:cNvSpPr txBox="1">
            <a:spLocks noGrp="1"/>
          </p:cNvSpPr>
          <p:nvPr>
            <p:ph type="body" idx="1"/>
          </p:nvPr>
        </p:nvSpPr>
        <p:spPr>
          <a:xfrm>
            <a:off x="1966913" y="2873298"/>
            <a:ext cx="5877300" cy="7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An arithmetic and logic unit (ALU) is one of the most important component in a microprocessor.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sp>
        <p:nvSpPr>
          <p:cNvPr id="258" name="Google Shape;258;p19"/>
          <p:cNvSpPr txBox="1"/>
          <p:nvPr/>
        </p:nvSpPr>
        <p:spPr>
          <a:xfrm>
            <a:off x="1995600" y="3796675"/>
            <a:ext cx="5642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3"/>
          <p:cNvSpPr txBox="1">
            <a:spLocks noGrp="1"/>
          </p:cNvSpPr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467" name="Google Shape;467;p43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468" name="Google Shape;468;p4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6" name="Google Shape;476;p43" descr="offset_comp_342327_edited.jpg"/>
          <p:cNvPicPr preferRelativeResize="0"/>
          <p:nvPr/>
        </p:nvPicPr>
        <p:blipFill rotWithShape="1">
          <a:blip r:embed="rId3">
            <a:alphaModFix/>
          </a:blip>
          <a:srcRect l="45356" t="50734" r="19582" b="26215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3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8" name="Google Shape;478;p43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479" name="Google Shape;479;p43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3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3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3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83" name="Google Shape;483;p43" descr="offset_comp_342327_edited.jpg"/>
          <p:cNvPicPr preferRelativeResize="0"/>
          <p:nvPr/>
        </p:nvPicPr>
        <p:blipFill rotWithShape="1">
          <a:blip r:embed="rId3">
            <a:alphaModFix/>
          </a:blip>
          <a:srcRect l="53168" t="53058" r="26238" b="16020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43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5" name="Google Shape;485;p43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486" name="Google Shape;486;p43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3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3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3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90" name="Google Shape;490;p43" descr="offset_comp_342327_edited.jpg"/>
          <p:cNvPicPr preferRelativeResize="0"/>
          <p:nvPr/>
        </p:nvPicPr>
        <p:blipFill rotWithShape="1">
          <a:blip r:embed="rId3">
            <a:alphaModFix/>
          </a:blip>
          <a:srcRect l="41330" t="42211" r="47980" b="36733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491" name="Google Shape;491;p43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2" name="Google Shape;492;p43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493" name="Google Shape;493;p43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3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3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3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43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498" name="Google Shape;498;p43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9" name="Google Shape;499;p43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500" name="Google Shape;500;p43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43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02" name="Google Shape;502;p43" descr="offset_comp_342327_edited.jpg"/>
          <p:cNvPicPr preferRelativeResize="0"/>
          <p:nvPr/>
        </p:nvPicPr>
        <p:blipFill rotWithShape="1">
          <a:blip r:embed="rId3">
            <a:alphaModFix/>
          </a:blip>
          <a:srcRect l="48584" t="47335" r="37425" b="36557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503" name="Google Shape;503;p43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504" name="Google Shape;504;p43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name="adj" fmla="val 15418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3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3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3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3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name="adj" fmla="val 12273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3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3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3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2" name="Google Shape;512;p43" descr="offset_comp_342327_edited.jpg"/>
          <p:cNvPicPr preferRelativeResize="0"/>
          <p:nvPr/>
        </p:nvPicPr>
        <p:blipFill rotWithShape="1">
          <a:blip r:embed="rId3">
            <a:alphaModFix/>
          </a:blip>
          <a:srcRect l="49668" t="55915" r="37351" b="27092"/>
          <a:stretch/>
        </p:blipFill>
        <p:spPr>
          <a:xfrm>
            <a:off x="8127235" y="3586562"/>
            <a:ext cx="379200" cy="429900"/>
          </a:xfrm>
          <a:prstGeom prst="roundRect">
            <a:avLst>
              <a:gd name="adj" fmla="val 7794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13" name="Google Shape;513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Arithmetic And Logical Unit</a:t>
            </a:r>
            <a:endParaRPr/>
          </a:p>
        </p:txBody>
      </p:sp>
      <p:sp>
        <p:nvSpPr>
          <p:cNvPr id="264" name="Google Shape;264;p20"/>
          <p:cNvSpPr txBox="1"/>
          <p:nvPr/>
        </p:nvSpPr>
        <p:spPr>
          <a:xfrm>
            <a:off x="1297500" y="14388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65" name="Google Shape;265;p20"/>
          <p:cNvSpPr txBox="1">
            <a:spLocks noGrp="1"/>
          </p:cNvSpPr>
          <p:nvPr>
            <p:ph type="body" idx="1"/>
          </p:nvPr>
        </p:nvSpPr>
        <p:spPr>
          <a:xfrm>
            <a:off x="1964625" y="1544875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A digital circuit used to perform arithmetic and logic operations.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66" name="Google Shape;266;p20"/>
          <p:cNvSpPr txBox="1"/>
          <p:nvPr/>
        </p:nvSpPr>
        <p:spPr>
          <a:xfrm>
            <a:off x="1297500" y="23536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67" name="Google Shape;267;p20"/>
          <p:cNvSpPr txBox="1">
            <a:spLocks noGrp="1"/>
          </p:cNvSpPr>
          <p:nvPr>
            <p:ph type="body" idx="1"/>
          </p:nvPr>
        </p:nvSpPr>
        <p:spPr>
          <a:xfrm>
            <a:off x="1964625" y="2452850"/>
            <a:ext cx="58773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Modern CPUs contain very powerful and complex ALUs. In addition to ALUs, CPUs contain  control unit and memory unit. .</a:t>
            </a:r>
            <a:endParaRPr/>
          </a:p>
        </p:txBody>
      </p:sp>
      <p:sp>
        <p:nvSpPr>
          <p:cNvPr id="268" name="Google Shape;268;p20"/>
          <p:cNvSpPr txBox="1"/>
          <p:nvPr/>
        </p:nvSpPr>
        <p:spPr>
          <a:xfrm>
            <a:off x="1297500" y="32685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9" name="Google Shape;269;p20"/>
          <p:cNvSpPr txBox="1">
            <a:spLocks noGrp="1"/>
          </p:cNvSpPr>
          <p:nvPr>
            <p:ph type="body" idx="1"/>
          </p:nvPr>
        </p:nvSpPr>
        <p:spPr>
          <a:xfrm>
            <a:off x="1964625" y="336981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ADD , SUB , MUL  are some arithmetic operations. AND , OR, NAND, NOR are some logical operations.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Objectives</a:t>
            </a:r>
            <a:endParaRPr/>
          </a:p>
        </p:txBody>
      </p:sp>
      <p:sp>
        <p:nvSpPr>
          <p:cNvPr id="276" name="Google Shape;276;p21"/>
          <p:cNvSpPr txBox="1"/>
          <p:nvPr/>
        </p:nvSpPr>
        <p:spPr>
          <a:xfrm>
            <a:off x="1297500" y="14388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77" name="Google Shape;277;p21"/>
          <p:cNvSpPr txBox="1">
            <a:spLocks noGrp="1"/>
          </p:cNvSpPr>
          <p:nvPr>
            <p:ph type="body" idx="1"/>
          </p:nvPr>
        </p:nvSpPr>
        <p:spPr>
          <a:xfrm>
            <a:off x="1964625" y="1544875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Design and Verify different operations  of Arithmetic And Logic Unit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8" name="Google Shape;278;p21"/>
          <p:cNvSpPr txBox="1"/>
          <p:nvPr/>
        </p:nvSpPr>
        <p:spPr>
          <a:xfrm>
            <a:off x="1297500" y="23536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79" name="Google Shape;279;p21"/>
          <p:cNvSpPr txBox="1">
            <a:spLocks noGrp="1"/>
          </p:cNvSpPr>
          <p:nvPr>
            <p:ph type="body" idx="1"/>
          </p:nvPr>
        </p:nvSpPr>
        <p:spPr>
          <a:xfrm>
            <a:off x="1964625" y="2452850"/>
            <a:ext cx="58773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To Understand the basics of FPGAs and inner working of Microprocessors</a:t>
            </a:r>
            <a:endParaRPr/>
          </a:p>
        </p:txBody>
      </p:sp>
      <p:sp>
        <p:nvSpPr>
          <p:cNvPr id="280" name="Google Shape;28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Application Of This Project</a:t>
            </a:r>
            <a:endParaRPr/>
          </a:p>
        </p:txBody>
      </p:sp>
      <p:sp>
        <p:nvSpPr>
          <p:cNvPr id="286" name="Google Shape;286;p22"/>
          <p:cNvSpPr txBox="1"/>
          <p:nvPr/>
        </p:nvSpPr>
        <p:spPr>
          <a:xfrm>
            <a:off x="1297500" y="14388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87" name="Google Shape;287;p22"/>
          <p:cNvSpPr txBox="1">
            <a:spLocks noGrp="1"/>
          </p:cNvSpPr>
          <p:nvPr>
            <p:ph type="body" idx="1"/>
          </p:nvPr>
        </p:nvSpPr>
        <p:spPr>
          <a:xfrm>
            <a:off x="1964625" y="1544875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Can perform very fast mathematical operations parallelly for an application specific design, which otherwise conventional CPU designs can't handle.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8" name="Google Shape;288;p22"/>
          <p:cNvSpPr txBox="1"/>
          <p:nvPr/>
        </p:nvSpPr>
        <p:spPr>
          <a:xfrm>
            <a:off x="1297500" y="23536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89" name="Google Shape;289;p22"/>
          <p:cNvSpPr txBox="1">
            <a:spLocks noGrp="1"/>
          </p:cNvSpPr>
          <p:nvPr>
            <p:ph type="body" idx="1"/>
          </p:nvPr>
        </p:nvSpPr>
        <p:spPr>
          <a:xfrm>
            <a:off x="1964625" y="2452850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Can use this ALU Design  as a building block in various other projects </a:t>
            </a:r>
            <a:r>
              <a:rPr lang="en-GB">
                <a:solidFill>
                  <a:srgbClr val="B9BBBE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290" name="Google Shape;290;p22"/>
          <p:cNvSpPr txBox="1"/>
          <p:nvPr/>
        </p:nvSpPr>
        <p:spPr>
          <a:xfrm>
            <a:off x="1297500" y="32685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3"/>
          <p:cNvSpPr txBox="1">
            <a:spLocks noGrp="1"/>
          </p:cNvSpPr>
          <p:nvPr>
            <p:ph type="ctrTitle" idx="4294967295"/>
          </p:nvPr>
        </p:nvSpPr>
        <p:spPr>
          <a:xfrm>
            <a:off x="2853100" y="1644350"/>
            <a:ext cx="5017500" cy="15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Hardware Components</a:t>
            </a:r>
            <a:endParaRPr sz="4000"/>
          </a:p>
        </p:txBody>
      </p:sp>
      <p:sp>
        <p:nvSpPr>
          <p:cNvPr id="297" name="Google Shape;297;p23"/>
          <p:cNvSpPr txBox="1">
            <a:spLocks noGrp="1"/>
          </p:cNvSpPr>
          <p:nvPr>
            <p:ph type="subTitle" idx="4294967295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298" name="Google Shape;29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r>
              <a:rPr lang="en-GB" sz="2000">
                <a:latin typeface="Lato"/>
                <a:ea typeface="Lato"/>
                <a:cs typeface="Lato"/>
                <a:sym typeface="Lato"/>
              </a:rPr>
              <a:t>Field Programmable Gate Arrays</a:t>
            </a:r>
            <a:r>
              <a:rPr lang="en-GB"/>
              <a:t> (FPGA)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4"/>
          <p:cNvSpPr txBox="1"/>
          <p:nvPr/>
        </p:nvSpPr>
        <p:spPr>
          <a:xfrm>
            <a:off x="1297500" y="15150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305" name="Google Shape;305;p24"/>
          <p:cNvSpPr txBox="1">
            <a:spLocks noGrp="1"/>
          </p:cNvSpPr>
          <p:nvPr>
            <p:ph type="body" idx="1"/>
          </p:nvPr>
        </p:nvSpPr>
        <p:spPr>
          <a:xfrm>
            <a:off x="1964625" y="1621075"/>
            <a:ext cx="30735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Semiconductor device based around a matrix of configurable logic blocks.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306" name="Google Shape;306;p24"/>
          <p:cNvSpPr txBox="1"/>
          <p:nvPr/>
        </p:nvSpPr>
        <p:spPr>
          <a:xfrm>
            <a:off x="1297500" y="24298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307" name="Google Shape;307;p24"/>
          <p:cNvSpPr txBox="1">
            <a:spLocks noGrp="1"/>
          </p:cNvSpPr>
          <p:nvPr>
            <p:ph type="body" idx="1"/>
          </p:nvPr>
        </p:nvSpPr>
        <p:spPr>
          <a:xfrm>
            <a:off x="1964625" y="2482913"/>
            <a:ext cx="30735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It Can be designed by Hardware Description languages like VHDL and verilog.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8" name="Google Shape;308;p24"/>
          <p:cNvSpPr txBox="1"/>
          <p:nvPr/>
        </p:nvSpPr>
        <p:spPr>
          <a:xfrm>
            <a:off x="1297500" y="33447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09" name="Google Shape;309;p24"/>
          <p:cNvSpPr txBox="1">
            <a:spLocks noGrp="1"/>
          </p:cNvSpPr>
          <p:nvPr>
            <p:ph type="body" idx="1"/>
          </p:nvPr>
        </p:nvSpPr>
        <p:spPr>
          <a:xfrm>
            <a:off x="1964625" y="3401225"/>
            <a:ext cx="30735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It  Can be reprogrammed until the processor design is final.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pic>
        <p:nvPicPr>
          <p:cNvPr id="311" name="Google Shape;3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0650" y="1000693"/>
            <a:ext cx="3830625" cy="3520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VHDL</a:t>
            </a:r>
            <a:endParaRPr/>
          </a:p>
        </p:txBody>
      </p:sp>
      <p:sp>
        <p:nvSpPr>
          <p:cNvPr id="317" name="Google Shape;317;p25"/>
          <p:cNvSpPr txBox="1"/>
          <p:nvPr/>
        </p:nvSpPr>
        <p:spPr>
          <a:xfrm>
            <a:off x="1297500" y="14388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318" name="Google Shape;318;p25"/>
          <p:cNvSpPr txBox="1">
            <a:spLocks noGrp="1"/>
          </p:cNvSpPr>
          <p:nvPr>
            <p:ph type="body" idx="1"/>
          </p:nvPr>
        </p:nvSpPr>
        <p:spPr>
          <a:xfrm>
            <a:off x="1964625" y="1544875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The VHSIC Hardware Description Language (</a:t>
            </a:r>
            <a:r>
              <a:rPr lang="en-GB" sz="1400" b="1"/>
              <a:t>VHDL</a:t>
            </a:r>
            <a:r>
              <a:rPr lang="en-GB" sz="1400"/>
              <a:t>) is a hardware description language (HDL)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19" name="Google Shape;319;p25"/>
          <p:cNvSpPr txBox="1"/>
          <p:nvPr/>
        </p:nvSpPr>
        <p:spPr>
          <a:xfrm>
            <a:off x="1297500" y="23536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320" name="Google Shape;320;p25"/>
          <p:cNvSpPr txBox="1">
            <a:spLocks noGrp="1"/>
          </p:cNvSpPr>
          <p:nvPr>
            <p:ph type="body" idx="1"/>
          </p:nvPr>
        </p:nvSpPr>
        <p:spPr>
          <a:xfrm>
            <a:off x="1964625" y="2452850"/>
            <a:ext cx="5877300" cy="6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It can model the behavior and structure of digital systems at multiple levels of abstraction, ranging from the system level down to that of logic gates.</a:t>
            </a:r>
            <a:endParaRPr/>
          </a:p>
        </p:txBody>
      </p:sp>
      <p:sp>
        <p:nvSpPr>
          <p:cNvPr id="321" name="Google Shape;321;p25"/>
          <p:cNvSpPr txBox="1"/>
          <p:nvPr/>
        </p:nvSpPr>
        <p:spPr>
          <a:xfrm>
            <a:off x="1297500" y="32685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322" name="Google Shape;322;p25"/>
          <p:cNvSpPr txBox="1">
            <a:spLocks noGrp="1"/>
          </p:cNvSpPr>
          <p:nvPr>
            <p:ph type="body" idx="1"/>
          </p:nvPr>
        </p:nvSpPr>
        <p:spPr>
          <a:xfrm>
            <a:off x="1964625" y="336981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680</Words>
  <Application>Microsoft Office PowerPoint</Application>
  <PresentationFormat>On-screen Show (16:9)</PresentationFormat>
  <Paragraphs>148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Times New Roman</vt:lpstr>
      <vt:lpstr>Lato</vt:lpstr>
      <vt:lpstr>Montserrat</vt:lpstr>
      <vt:lpstr>Arial</vt:lpstr>
      <vt:lpstr>Average</vt:lpstr>
      <vt:lpstr>Focus</vt:lpstr>
      <vt:lpstr> 8-Bit ALU Implementation Using FPGA </vt:lpstr>
      <vt:lpstr>Overview</vt:lpstr>
      <vt:lpstr>Introduction</vt:lpstr>
      <vt:lpstr>Arithmetic And Logical Unit</vt:lpstr>
      <vt:lpstr>Objectives</vt:lpstr>
      <vt:lpstr>Application Of This Project</vt:lpstr>
      <vt:lpstr> Hardware Components</vt:lpstr>
      <vt:lpstr> Field Programmable Gate Arrays (FPGA) </vt:lpstr>
      <vt:lpstr>VHDL</vt:lpstr>
      <vt:lpstr> Architecture of Spartan-3E FPGA </vt:lpstr>
      <vt:lpstr> Methodology</vt:lpstr>
      <vt:lpstr>Project Flowchart</vt:lpstr>
      <vt:lpstr>System Flowchart</vt:lpstr>
      <vt:lpstr>PowerPoint Presentation</vt:lpstr>
      <vt:lpstr>ALU block diagram</vt:lpstr>
      <vt:lpstr>ALU</vt:lpstr>
      <vt:lpstr>ALU</vt:lpstr>
      <vt:lpstr>2x2 VEDIC MULTIPLIER</vt:lpstr>
      <vt:lpstr>4X4 MATRIX  MULTIPLICATION</vt:lpstr>
      <vt:lpstr>MATRIX MULTIPLICATION</vt:lpstr>
      <vt:lpstr>PowerPoint Presentation</vt:lpstr>
      <vt:lpstr>MATRIX MULTIPLICATION -Dot Product</vt:lpstr>
      <vt:lpstr> Simulation Works</vt:lpstr>
      <vt:lpstr>8-bit MULTIPLICATION</vt:lpstr>
      <vt:lpstr>MATRIX MULTIPLICATION</vt:lpstr>
      <vt:lpstr>MATRIX MULTIPLICATION -Dot Product</vt:lpstr>
      <vt:lpstr>8-bit MULTIPLICATION</vt:lpstr>
      <vt:lpstr>                ALU timing diagram</vt:lpstr>
      <vt:lpstr>MATRIX MULTIPLICATION</vt:lpstr>
      <vt:lpstr>Thank you!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8-Bit ALU Implementation Using FPGA</dc:title>
  <dc:creator>HP</dc:creator>
  <cp:lastModifiedBy>Neetika  Aryal</cp:lastModifiedBy>
  <cp:revision>1</cp:revision>
  <dcterms:modified xsi:type="dcterms:W3CDTF">2022-11-16T09:47:10Z</dcterms:modified>
</cp:coreProperties>
</file>